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02" r:id="rId2"/>
    <p:sldId id="328" r:id="rId3"/>
    <p:sldId id="329" r:id="rId4"/>
    <p:sldId id="318" r:id="rId5"/>
    <p:sldId id="330" r:id="rId6"/>
    <p:sldId id="332" r:id="rId7"/>
    <p:sldId id="331" r:id="rId8"/>
    <p:sldId id="319" r:id="rId9"/>
    <p:sldId id="303" r:id="rId10"/>
    <p:sldId id="323" r:id="rId11"/>
    <p:sldId id="305" r:id="rId12"/>
    <p:sldId id="306" r:id="rId13"/>
    <p:sldId id="307" r:id="rId14"/>
    <p:sldId id="297" r:id="rId15"/>
    <p:sldId id="304" r:id="rId16"/>
    <p:sldId id="298" r:id="rId17"/>
    <p:sldId id="299" r:id="rId18"/>
    <p:sldId id="300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7" r:id="rId27"/>
    <p:sldId id="316" r:id="rId28"/>
    <p:sldId id="315" r:id="rId29"/>
    <p:sldId id="333" r:id="rId3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253" y="784870"/>
            <a:ext cx="9298688" cy="3951888"/>
          </a:xfrm>
        </p:spPr>
        <p:txBody>
          <a:bodyPr/>
          <a:lstStyle/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Дополнительная общеобразовательная программа - это: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нормативно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–правовой документ;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стратегия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 тактика педагога (замысел, система взглядов разработчика программы и план его действий (от цели до результатов);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системообразующий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документ, содержащий ключевые характеристики дополнительного образования: добровольность, открытость, гибкость, вариативность, разноуровневость, современность…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48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2465"/>
            <a:ext cx="8596668" cy="8567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Структурные элементы </a:t>
            </a:r>
            <a:b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дополнительной общеобразовательной программы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7378"/>
            <a:ext cx="8596668" cy="4701530"/>
          </a:xfrm>
        </p:spPr>
        <p:txBody>
          <a:bodyPr>
            <a:normAutofit/>
          </a:bodyPr>
          <a:lstStyle/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титульный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лист;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пояснительную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записку;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примерные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по годам или уровням обучения;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учебный план;</a:t>
            </a:r>
            <a:endParaRPr lang="ru-RU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методы контроля, систему отслеживания результатов освоения программы;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учебно-тематический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план курсов, предметов, дисциплин и т. д.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 годам обучения);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программы (по годам обучения) в соответствии с учебно-тематическим планом;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организационно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педагогические условия: методическое обеспечение учебного процесса, а также перечень средств обучения и необходимого оборудования;</a:t>
            </a: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литературы для учащихся и для педагога;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словарь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терминов.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154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3610"/>
            <a:ext cx="8596668" cy="5684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записка.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004" y="891962"/>
            <a:ext cx="8596668" cy="5105184"/>
          </a:xfrm>
        </p:spPr>
        <p:txBody>
          <a:bodyPr>
            <a:normAutofit/>
          </a:bodyPr>
          <a:lstStyle/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Основные подразделы:</a:t>
            </a:r>
          </a:p>
          <a:p>
            <a:pPr lvl="0" algn="just" defTabSz="914400">
              <a:spcBef>
                <a:spcPct val="20000"/>
              </a:spcBef>
              <a:buClrTx/>
              <a:buSzTx/>
              <a:buAutoNum type="arabicPeriod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Общая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характеристика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программы:</a:t>
            </a:r>
          </a:p>
          <a:p>
            <a:pPr marL="0" lvl="0" indent="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название программы, уровень освоения, апробация программы. </a:t>
            </a:r>
            <a:endParaRPr lang="ru-RU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Нормативно – правовые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основы.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Актуальность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программы.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Отличительные особенности программы  (ее новизна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Педагогическая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целесообразность.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Цель и задачи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программы.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7. Адресат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программы.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8. Форма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обучения.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9. Объем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программы.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10. Режим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занятий.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11. Особенности организации образовательного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процесса.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пояснительной записке представлены основные концептуальные подходы  педагога к  работе с 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детьми.</a:t>
            </a:r>
            <a:endParaRPr lang="ru-RU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994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2995"/>
            <a:ext cx="8596668" cy="47779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Нормативно – правовое обеспечение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66119"/>
            <a:ext cx="8596668" cy="5898292"/>
          </a:xfrm>
        </p:spPr>
        <p:txBody>
          <a:bodyPr>
            <a:normAutofit fontScale="92500" lnSpcReduction="10000"/>
          </a:bodyPr>
          <a:lstStyle/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Программа разработана в соответствии с Н-П документами: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 от 29.12. 2012 г. №273 – ФЗ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Федерального закона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"О физической культуре и спорте в Российской Федерации" от 04.12.2007 г. N 329-ФЗ</a:t>
            </a:r>
            <a:endParaRPr lang="ru-RU" sz="20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Приказ Министерства просвещения РФ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 27 июля 2022 г. N 629 “Об утверждении Порядка организации и осуществления образовательной деятельности по дополнительным общеобразовательным программам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”;</a:t>
            </a:r>
          </a:p>
          <a:p>
            <a:pPr marL="0" lvl="0" indent="3556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главного государственного санитарного врача РФ от 28.09.2020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молодежи»;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Локальные акты учреждения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«Положение о дополнительной ОО программе», «Положение о промежуточной аттестации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аттестации по итогам завершения программы».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Стратегические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документы (Концепция развития дополнительного образования до 2030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года).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Только актуальные, действующие нормативные документы, регулирующие образовательную деятельность по дополнительным общеобразовательным программам.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3501903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27223"/>
            <a:ext cx="8596668" cy="5514140"/>
          </a:xfrm>
        </p:spPr>
        <p:txBody>
          <a:bodyPr/>
          <a:lstStyle/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Актуальность (</a:t>
            </a:r>
            <a:r>
              <a:rPr lang="ru-RU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2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програмы</a:t>
            </a:r>
            <a:r>
              <a:rPr lang="ru-RU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для государства и общества, актуальность программы для детей и родителей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)–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соответствие основным достижениям в сфере науки, техники; культуры и искусства; соответствие государственному социальному заказу или запросам родителей и детей.</a:t>
            </a: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Отличие программы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существующих данной направленности (</a:t>
            </a:r>
            <a:r>
              <a:rPr lang="ru-RU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основные теоретические идеи, на которых строится программа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принципы обучения, в чем </a:t>
            </a:r>
            <a:r>
              <a:rPr lang="ru-RU" sz="2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новизна</a:t>
            </a:r>
            <a:r>
              <a:rPr lang="ru-RU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содержания или технологий – основные идеи, которые придают программе своеобразие).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Педагогическая целесообразность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аргументированное обоснование педагогических действий в рамках программы; соответствие выбранных форм и методов целям и задачам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992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4799"/>
            <a:ext cx="8596668" cy="64255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программы.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8553" y="1064957"/>
            <a:ext cx="8596668" cy="4800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цели и задачах программы отражается специфика предметной области, основной вид деятельности по программе.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компонент программы определяет её содержание (объём знаний, умений и навыков), планируемые результаты и методы их диагностики.</a:t>
            </a:r>
          </a:p>
          <a:p>
            <a:pPr marL="0" lvl="0" indent="3556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Ошибки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</a:t>
            </a:r>
          </a:p>
          <a:p>
            <a:pPr marL="0" lvl="0" indent="355600" algn="just" defTabSz="914400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слишком большое количество целей и задач, что свидетельствует о формализме;</a:t>
            </a:r>
          </a:p>
          <a:p>
            <a:pPr marL="0" lvl="0" indent="355600" algn="just" defTabSz="914400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абстрактность цели, ее слишком широкое обобщение;</a:t>
            </a:r>
          </a:p>
          <a:p>
            <a:pPr marL="0" lvl="0" indent="355600" algn="just" defTabSz="914400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несоответствие цели возрасту учащихся и срокам реализации программы</a:t>
            </a:r>
          </a:p>
          <a:p>
            <a:pPr marL="0" indent="0" algn="ctr">
              <a:buNone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43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1277"/>
            <a:ext cx="8596668" cy="5720086"/>
          </a:xfrm>
        </p:spPr>
        <p:txBody>
          <a:bodyPr/>
          <a:lstStyle/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— способы поэтапного достижения цели в обучении, воспитании, развитии учащихся: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обучающие задачи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отвечают на вопрос: что узнает, чему научится, какие представления получит, чем овладеет, в чем разберется учащийся, освоив программу;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развивающие задачи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связаны с развитием творческих способностей и возможностей учащихся, а также внимания, памяти, мышления, воображения и т. д.;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воспитательные задачи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отвечают на вопрос: какие ценностные ориентиры, отношения, личностные качества будут сформированы у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учащихся.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 должны соотноситься с её разделами, темами и их содержанием.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68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956" y="263611"/>
            <a:ext cx="8596668" cy="99677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 понятий, используемых при разработке программ физкультурно-спортивной направленности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858" y="1394470"/>
            <a:ext cx="8596668" cy="4503822"/>
          </a:xfrm>
        </p:spPr>
        <p:txBody>
          <a:bodyPr>
            <a:norm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упражнения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спортсмена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тренировка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Тренированность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форма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264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52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культура личности.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специальных знаний, ценностных установок, физического совершенства, спортивных двигательных умений и навыков, навыков здорового образа жизни, приобретаемых в результате физического воспитания.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526" y="1927655"/>
            <a:ext cx="8820895" cy="4989854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Операционный компонент: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развитие, формирование двигательных умений и навыков, физическое совершенство. </a:t>
            </a:r>
            <a:r>
              <a:rPr lang="ru-RU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связанные с общей физической подготовкой, развитием физических качеств.</a:t>
            </a:r>
            <a:endParaRPr lang="ru-RU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Мотивационно-ценностный компонент: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 отношение к физической культуре и спорту. </a:t>
            </a:r>
            <a:r>
              <a:rPr lang="ru-RU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связанные с формированием потребностей в сфере физической культуры, мотивации к занятиям физической культурой и спортом, знаний и убеждений, профессиональным самоопределением, нравственно-волевых качеств.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Практико-деятельностный компонент: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познавательная деятельность, спортивная деятельность, судейская и волонтёрская практика, введение в профессиональную деятельность, ведение здорового образа жизни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т.д. </a:t>
            </a:r>
            <a:r>
              <a:rPr lang="ru-RU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связанные с теоретической, технической, тактической, соревновательной, психологической подготовкой обучающихся, формированием судейских и волонтёрских навыков, навыков профессиональной деятельности в сфере физической культуры и спорта.</a:t>
            </a:r>
            <a:endParaRPr lang="ru-RU" i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70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64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воспитание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956" y="1359243"/>
            <a:ext cx="8596668" cy="2207741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физических качеств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целенаправленное воздействие на развитие физических качеств человека, посредством нормированных функциональных нагрузок: силовые, скоростные, координационные способности, выносливость, гибкость.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образование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процесс формирования спортивных и жизненно важных двигательных умений и навыков, передача физкультурных знаний, формирование ценностных установок.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156000" y="3595816"/>
            <a:ext cx="1276865" cy="370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69787" y="4085794"/>
            <a:ext cx="6936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67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545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Адресат программы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6865"/>
            <a:ext cx="8596668" cy="4764497"/>
          </a:xfrm>
        </p:spPr>
        <p:txBody>
          <a:bodyPr/>
          <a:lstStyle/>
          <a:p>
            <a:pPr marL="0" lvl="0" indent="0" algn="just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портрет учащегося, для которого будет актуальным обучение по данной программе – возраст, физиологические и психологические особенности возраста, потенциальные роли в программе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Критерий:</a:t>
            </a: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возрастных, индивидуально – психологических, физических и иных особенностей и состояний, обоснованность принципов комплектования учебных групп.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84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84887"/>
            <a:ext cx="8596668" cy="428367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Нормативно-правовое обеспечение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55572"/>
            <a:ext cx="8596668" cy="4767433"/>
          </a:xfrm>
        </p:spPr>
        <p:txBody>
          <a:bodyPr/>
          <a:lstStyle/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Федеральный Закон</a:t>
            </a:r>
            <a:r>
              <a:rPr lang="ru-RU" sz="2000" b="1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«Об образовании в Российской Федерации от 29.12. 2012 г. №273 –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ФЗ</a:t>
            </a:r>
            <a:endParaRPr lang="ru-RU" b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Статья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9)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образовательная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программа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–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комплекс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основных характеристик образования (объем, содержание, планируемые результаты), и организационно-педагогических условий, которые представлены в виде учебного плана, календарного учебного графика, рабочих программ учебных предметов, курсов, дисциплин (модулей), иных компонентов, а также оценочных и методических материалов, а также в предусмотренных настоящим Федеральным законом случаях в виде рабочей программы воспитания, календарного плана воспитательной работы, форм аттестации.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861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074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Объем программы. Режим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занятий.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3915"/>
            <a:ext cx="8596668" cy="4797448"/>
          </a:xfrm>
        </p:spPr>
        <p:txBody>
          <a:bodyPr/>
          <a:lstStyle/>
          <a:p>
            <a:pPr marL="0" lvl="0" indent="0" algn="just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программы </a:t>
            </a: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общее количество  учебных часов, запланированных на весь период обучения, необходимых для освоения  программы.</a:t>
            </a:r>
          </a:p>
          <a:p>
            <a:pPr marL="0" lvl="0" indent="0" algn="just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занятий </a:t>
            </a: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периодичность и продолжительность занятий в неделю.</a:t>
            </a:r>
          </a:p>
          <a:p>
            <a:pPr marL="0" lvl="0" indent="0" algn="just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</a:t>
            </a: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обоснованность сроков реализации программы, режима  занятий.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706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193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Формы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обучения.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54427"/>
            <a:ext cx="8596668" cy="4816859"/>
          </a:xfrm>
        </p:spPr>
        <p:txBody>
          <a:bodyPr>
            <a:normAutofit/>
          </a:bodyPr>
          <a:lstStyle/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Согласно Закону №273 – ФЗ Статья 17. Формы получения образования и формы обучения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пункт 2. Обучение в организациях, осуществляющих образовательную деятельность, с учетом потребностей, возможностей личности и в зависимости от объема обязательных занятий педагогического работника с обучающимися осуществляется в </a:t>
            </a: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очной, очно-заочной или заочной форме.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Образовательные программы </a:t>
            </a:r>
          </a:p>
          <a:p>
            <a:pPr marL="0" lvl="0" indent="0" algn="just" defTabSz="914400" eaLnBrk="0" fontAlgn="base" hangingPunct="0">
              <a:spcBef>
                <a:spcPts val="2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могут реализовываться как самостоятельно, так и в формате сетевого взаимодействия (гл.2, ст. 13, п.1; гл.2, ст.15);</a:t>
            </a:r>
          </a:p>
          <a:p>
            <a:pPr marL="0" lvl="0" indent="0" algn="just" defTabSz="914400" eaLnBrk="0" fontAlgn="base" hangingPunct="0">
              <a:spcBef>
                <a:spcPts val="2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могут осуществляться на основе использования различных образовательных технологий, в том числе дистанционного и электронного обучения (гл.2, ст.13, п.2; гл.2, ст.16).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635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431" y="255373"/>
            <a:ext cx="8596668" cy="7414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Отличительные особенности программы и особенности организации образовательного процесса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280957"/>
              </p:ext>
            </p:extLst>
          </p:nvPr>
        </p:nvGraphicFramePr>
        <p:xfrm>
          <a:off x="817906" y="1155571"/>
          <a:ext cx="8569325" cy="5453061"/>
        </p:xfrm>
        <a:graphic>
          <a:graphicData uri="http://schemas.openxmlformats.org/drawingml/2006/table">
            <a:tbl>
              <a:tblPr/>
              <a:tblGrid>
                <a:gridCol w="428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0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Отличительные особенности программы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Особенности организации образовательного процесса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Ведущие теоретические идеи, заложенные в основу содержания программы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Уровни программы. Краткая характеристика содержания и форм организации материала на каждом уровне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Принципы, на которых базируется программа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Перечень траекторий, пояснение, как строится ОП по этим траекториям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0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чем новизна содержания, новые педагогические технологии в преподавании, нововведения в формах диагностики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Разъяснение, как строится образовательный процесс в очно –заочной, дистанционной формах обучения, в рамках сетевой формы или наставничества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0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Перечень предметных областей, разделов, курсов, модулей, из которых состоит программа, их краткая характеристика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Воспитательный потенциал программы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603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1276"/>
            <a:ext cx="8596668" cy="63431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Разноуровневость.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55591"/>
            <a:ext cx="8596668" cy="5085772"/>
          </a:xfrm>
        </p:spPr>
        <p:txBody>
          <a:bodyPr>
            <a:normAutofit fontScale="92500"/>
          </a:bodyPr>
          <a:lstStyle/>
          <a:p>
            <a:pPr marL="0" lvl="0" indent="3556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разработке и реализации программ дополнительного образования таких принципов, которые позволяют учитывать разный уровень развития и разную степень освоенности содержания детьми 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(Методические рекомендации по проектированию дополнительных общеразвивающих программ, направленных письмом Минобрнауки России от 18.11.2015 № 09-3242.)</a:t>
            </a:r>
          </a:p>
          <a:p>
            <a:pPr marL="0" lvl="0" indent="3556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и материал программы дополнительного образования детей должны быть организованы по принципу дифференциации в соответствии со следующими уровнями сложности: </a:t>
            </a:r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«стартовый уровень», «базовый уровень», «продвинутый уровень»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sz="3600" dirty="0">
                <a:solidFill>
                  <a:srgbClr val="0070C0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ru-RU" altLang="ru-RU" sz="3600" dirty="0">
                <a:solidFill>
                  <a:srgbClr val="0070C0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566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11892"/>
            <a:ext cx="8596668" cy="848497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Критерии: наличие уровней освоения образовательных программ, обоснованность распределения содержания программы по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уровням.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1623"/>
            <a:ext cx="8596668" cy="4599740"/>
          </a:xfrm>
        </p:spPr>
        <p:txBody>
          <a:bodyPr>
            <a:normAutofit/>
          </a:bodyPr>
          <a:lstStyle/>
          <a:p>
            <a:pPr marL="0" lvl="0" indent="0" algn="ctr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Ознакомительный  (стартовый) уровень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удовлетворение познавательного интереса учащегося, 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использование и реализацию общедоступных форм организации материала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минимальную сложность предлагаемого содержания.</a:t>
            </a:r>
          </a:p>
          <a:p>
            <a:pPr marL="0" lvl="0" indent="0" algn="ctr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таких форм организации материала, которые допускают освоение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специализированных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знаний;</a:t>
            </a: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формирование навыков на уровне практического применения и развитие компетентности учащихся в данной образовательной области.</a:t>
            </a:r>
          </a:p>
          <a:p>
            <a:pPr marL="0" lvl="0" indent="0" algn="ctr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Углубленный (продвинутый) уровень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форм организации материала к сложным (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узкоспециализированным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) разделам содержания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702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1233"/>
            <a:ext cx="8596668" cy="13015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Планируемые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результаты: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должен знать и уметь ученик по итогам освоения каждого уровня (года реализации программы). Должны чётко соотноситься с задачами программы.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480" y="1408671"/>
            <a:ext cx="8596668" cy="5840627"/>
          </a:xfrm>
        </p:spPr>
        <p:txBody>
          <a:bodyPr>
            <a:normAutofit/>
          </a:bodyPr>
          <a:lstStyle/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Предметные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содержит в себе систему основных элементов знаний, которая формулируется через освоение учебного теоретического и практического материала.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Личностные –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включают готовность  способность учащихся к саморазвитию и личностному самоопределению.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Метапредметные 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означают  усвоенные учащимися способы деятельности, применяемые  как в рамках образовательного процесса, так и при решении реальных жизненных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ситуаций, коммуникативные навыки.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Ошибки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планирование результатов, которые невозможно отследить;</a:t>
            </a: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выделение педагогами только узкопрофессиональных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ЗУНов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61950" algn="just" defTabSz="914400">
              <a:spcBef>
                <a:spcPct val="20000"/>
              </a:spcBef>
              <a:buClrTx/>
              <a:buSzTx/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не указываются способы определения результативности (формы и методы отслеживания результатов) освоения учащимися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программы.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609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0131"/>
            <a:ext cx="8596668" cy="5621232"/>
          </a:xfrm>
        </p:spPr>
        <p:txBody>
          <a:bodyPr>
            <a:normAutofit fontScale="92500" lnSpcReduction="20000"/>
          </a:bodyPr>
          <a:lstStyle/>
          <a:p>
            <a:pPr marL="0" lvl="0" indent="0" algn="ctr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подведения итогов реализации программы</a:t>
            </a:r>
          </a:p>
          <a:p>
            <a:pPr marL="0" lvl="0" indent="447675" algn="just" defTabSz="9144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Система контроля результативности программы носит индивидуальный характер и направлена на своевременное выявление учащихся, испытывающих определенные затруднения в обучении, или опережающих обучение учащихся с целью наиболее эффективного подбора для них содержания, методов и средств обучения. </a:t>
            </a:r>
          </a:p>
          <a:p>
            <a:pPr marL="0" lvl="0" indent="447675" algn="just" defTabSz="9144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Виды контроля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447675" algn="just" defTabSz="9144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Вводный контроль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проводится в течение первых двух недель сентября, когда осуществляется запись детей в детские объединения и имеет своей целью выявление исходного уровня подготовки учащихся (</a:t>
            </a: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приложения 2,3,4)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lvl="0" indent="447675" algn="just" defTabSz="9144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Текущий (тематический) контроль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проводится по окончании изучения темы или раздела программы с целью проверки их усвоения   и систематизации знаний учащихся; уровня их подготовленности к занятиям, повышения ответственности и заинтересованности учащихся в усвоении материала. </a:t>
            </a:r>
          </a:p>
          <a:p>
            <a:pPr marL="0" lvl="0" indent="447675" algn="just" defTabSz="9144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Итоговый  контроль осуществляется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итогам полугодий с целью определения успешности усвоения учащимися программного материала и уровня развития способностей за данный период обучения (</a:t>
            </a: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приложения 3,4).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lvl="0" indent="447675" algn="just" defTabSz="9144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Промежуточная аттестация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проводится в форме творческого отчета - концерта, презентации творческого проекта, представления учащимся своего портфолио.</a:t>
            </a:r>
          </a:p>
          <a:p>
            <a:pPr marL="0" lvl="0" indent="447675" algn="just" defTabSz="9144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результатам промежуточной аттестации определяется уровень усвоения каждым учащимся программного материала: высокий, средний, низкий </a:t>
            </a: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(приложения 3,4).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040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97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Учебный  (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учебно-тематический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980937"/>
              </p:ext>
            </p:extLst>
          </p:nvPr>
        </p:nvGraphicFramePr>
        <p:xfrm>
          <a:off x="776717" y="1172048"/>
          <a:ext cx="7559675" cy="3192462"/>
        </p:xfrm>
        <a:graphic>
          <a:graphicData uri="http://schemas.openxmlformats.org/drawingml/2006/table">
            <a:tbl>
              <a:tblPr/>
              <a:tblGrid>
                <a:gridCol w="64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4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1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разделов, тем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часов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контроля/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аттестации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теория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практика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11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  «»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1.1.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Контрольные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задания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1.2.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2.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Контрольные упражнения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1.3.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3.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Взаимоконтроль</a:t>
                      </a:r>
                    </a:p>
                    <a:p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 по разделу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539750" y="4437063"/>
            <a:ext cx="80645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учебно-тематического плана в программе представлен календарный план;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разбивки на теоретические и практические виды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занятий.</a:t>
            </a: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097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474" y="461319"/>
            <a:ext cx="8596668" cy="659027"/>
          </a:xfrm>
        </p:spPr>
        <p:txBody>
          <a:bodyPr>
            <a:noAutofit/>
          </a:bodyPr>
          <a:lstStyle/>
          <a:p>
            <a:pPr lvl="0" algn="ctr"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Содержание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программы.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474" y="1120346"/>
            <a:ext cx="8596668" cy="3880773"/>
          </a:xfrm>
        </p:spPr>
        <p:txBody>
          <a:bodyPr/>
          <a:lstStyle/>
          <a:p>
            <a:pPr marL="457200" lvl="0" indent="-4572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AutoNum type="arabicPeriod"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Содержание программы раскрывается через краткое описание разделов и тем внутри разделов в том порядке, в котором они представлены  в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тематическом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плане с разбивкой на теорию и практику.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AutoNum type="arabicPeriod"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Содержание дополнительной образовательной программы необходимо раскрыть в именительном падеже  через краткое описание разделов и тем внутри разделов.</a:t>
            </a:r>
          </a:p>
          <a:p>
            <a:pPr marL="446088" lvl="0" indent="-446088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AutoNum type="arabicPeriod" startAt="3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 должно быть направлено на повышение образовательной составляющей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программ. 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Ошибки</a:t>
            </a: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Отсутствие содержания разделов и тем;</a:t>
            </a:r>
          </a:p>
          <a:p>
            <a:pPr marL="457200" lvl="0" indent="-4572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Неумение раскрыть содержание предлагаемого раздела «телеграфным стилем»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680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911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обновления содержания и технологий</a:t>
            </a:r>
            <a:b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направленностям дополнительного образования детей</a:t>
            </a:r>
            <a:endParaRPr lang="ru-RU" sz="2400" b="1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дополнительных общеобразовательных программ в области физической культуры и спорта необходимо создать условия для вовлечения детей, в том числе детей с ограниченными возможностями здоровья и детей-инвалидов, в мероприятия, содержащие элементы различных видов спорта, развивать командные, индивидуальные и игровые виды деятельности, способствующие физическому, духовному, интеллектуальному, здоровьесберегающему и патриотическому воспитанию детей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37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84887"/>
            <a:ext cx="8596668" cy="428367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Нормативно-правовое обеспечение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685" y="1013254"/>
            <a:ext cx="9504634" cy="5568778"/>
          </a:xfrm>
        </p:spPr>
        <p:txBody>
          <a:bodyPr>
            <a:normAutofit/>
          </a:bodyPr>
          <a:lstStyle/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Приказ Министерства просвещения РФ от 27 июля 2022 г. N 629 “Об утверждении Порядка организации и осуществления образовательной деятельности по дополнительным общеобразовательным программам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”</a:t>
            </a: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16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3556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23.08.2017 г. № 816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программ»;</a:t>
            </a:r>
          </a:p>
          <a:p>
            <a:pPr marL="0" lvl="0" indent="3429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РФ  от 5.08.2020 об утверждении Порядка организации и осуществления образовательной деятельности при сетевой форме реализации образовательных программ.</a:t>
            </a:r>
          </a:p>
          <a:p>
            <a:pPr marL="0" lvl="0" indent="35560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03.09.2019 № 467 «Об утверждении Целевой модели развития региональных систем дополнительного образования детей» (далее- Целевая модель).</a:t>
            </a:r>
          </a:p>
          <a:p>
            <a:pPr marL="0" lvl="0" indent="3556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РФ от 28.09.2020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молодежи»;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Локальные акты учреждения: «Положение о дополнительной ОО программе», «Положение о промежуточной аттестации и аттестации по завершении программы», договора о сетевом взаимодействии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Концепция развития дополнительного образования детей до 2030 г.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579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55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Федеральный Закон</a:t>
            </a:r>
            <a:r>
              <a:rPr lang="ru-RU" sz="20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 от 29.12. 2012 г. №273 –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ФЗ.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75. Дополнительное образование детей 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0373"/>
            <a:ext cx="8596668" cy="3880773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Дополнительные общеобразовательные программы подразделяются на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общеразвивающие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предпрофессиональные программы. Дополнительные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реализуются как для детей, так и для взрослых.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Содержание дополнительных общеразвивающих программ и сроки обучения по ним определяются образовательной программой, разработанной и утвержденной организацией, осуществляющей образовательную деятельность.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осуществляющие образовательную деятельность, обновляют   дополнительные общеобразовательные программы с учетом развития науки, техники, культуры, экономики, технологий и социальной сферы (п. 17 Порядка организации и осуществления образовательной деятельности по дополнительным общеобразовательным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17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30 апреля 2021 г. N 127-ФЗ “О внесении изменений в Федеральный закон "О физической культуре и спорте в Российской Федерации" и Федеральный закон "Об образовании в Российской Федерации"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84. Особенности реализации образовательных программ в области физической культуры и спорта (Федеральный закон от 29.12.2012 N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273-ФЗ).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3. Дополнительные общеобразовательные программы в области физической культуры и спорта включают в себя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дополнительные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общеразвивающие программы в области физической культуры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спорта;</a:t>
            </a:r>
          </a:p>
          <a:p>
            <a:pPr>
              <a:buFontTx/>
              <a:buChar char="-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дополнительные образовательные программы спортивной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подготовки.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4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Дополнительные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общеразвивающие программы в области физической культуры 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спорта.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474" y="1715745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направлены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 вовлечение лиц в систематические занятия физической культурой и спортом, на физическое воспитание, физическое развитие личности, формирование культуры здорового образа жизни, выявление одаренных детей, получение ими начальных знаний о физической культуре и спорте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программы физического воспитания и физкультурно-оздоровительные программы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2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Дополнительные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образовательные программы спортивной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подготовки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474" y="2045259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направлены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 всестороннее физическое и нравственное развитие, физическое воспитание, совершенствование спортивного мастерства обучающихся посредством организации их систематического участия в спортивных мероприятиях, включая спортивные соревнования, в том числе в целях включения обучающихся в состав спортивных сборных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команд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568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70703"/>
            <a:ext cx="8596668" cy="1466336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27 июля 2022 г. N 629 “Об утверждении Порядка организации и осуществления образовательной деятельности по дополнительным общеобразовательным программам”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по дополнительным общеобразовательным программам должна быть направлена на: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82346"/>
            <a:ext cx="8830963" cy="4975654"/>
          </a:xfrm>
        </p:spPr>
        <p:txBody>
          <a:bodyPr>
            <a:noAutofit/>
          </a:bodyPr>
          <a:lstStyle/>
          <a:p>
            <a:pPr fontAlgn="base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духовно-нравственного, гражданско-патриотического воспитания обучающихся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развитие творческих способностей обучающихся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индивидуальных потребностей обучающихся в интеллектуальном, нравственном, художественно-эстетическом развитии и физическом совершенствовании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культуры здорового и безопасного образа жизни, укрепление здоровья, а также на организацию свободного времени обучающихся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адаптацию обучающихся к жизни в обществе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профессиональную ориентацию обучающихся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выявление, развитие и поддержку обучающихся, проявивших выдающиеся способности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иных образовательных потребностей и интересов обучающихся, не противоречащих законодательству Российской Федерации, осуществляемых </a:t>
            </a: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пределами федеральных государственных образовательных стандартов и федеральных государственных требований.</a:t>
            </a:r>
          </a:p>
        </p:txBody>
      </p:sp>
    </p:spTree>
    <p:extLst>
      <p:ext uri="{BB962C8B-B14F-4D97-AF65-F5344CB8AC3E}">
        <p14:creationId xmlns:p14="http://schemas.microsoft.com/office/powerpoint/2010/main" val="2091828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Приказ Минтруда России от 22.09.2021 N 652н "Об утверждении профессионального стандарта "Педагог дополнительного образования детей и взрослых"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3.1.5. Трудовая функция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программно-методического обеспечения реализации дополнительной общеобразовательной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 общеобразовательных программ (программ учебных курсов, дисциплин (модулей) и учебно-методических материалов для 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3806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2273</TotalTime>
  <Words>2554</Words>
  <Application>Microsoft Office PowerPoint</Application>
  <PresentationFormat>Широкоэкранный</PresentationFormat>
  <Paragraphs>211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7" baseType="lpstr">
      <vt:lpstr>Arial</vt:lpstr>
      <vt:lpstr>Arial Unicode MS</vt:lpstr>
      <vt:lpstr>Calibri</vt:lpstr>
      <vt:lpstr>Georgia</vt:lpstr>
      <vt:lpstr>Times New Roman</vt:lpstr>
      <vt:lpstr>Trebuchet MS</vt:lpstr>
      <vt:lpstr>Wingdings 3</vt:lpstr>
      <vt:lpstr>Грань</vt:lpstr>
      <vt:lpstr>Презентация PowerPoint</vt:lpstr>
      <vt:lpstr>Нормативно-правовое обеспечение</vt:lpstr>
      <vt:lpstr>Нормативно-правовое обеспечение</vt:lpstr>
      <vt:lpstr>Федеральный Закон «Об образовании в Российской Федерации от 29.12. 2012 г. №273 – ФЗ. Статья 75. Дополнительное образование детей и взрослых.</vt:lpstr>
      <vt:lpstr>Федеральный закон от 30 апреля 2021 г. N 127-ФЗ “О внесении изменений в Федеральный закон "О физической культуре и спорте в Российской Федерации" и Федеральный закон "Об образовании в Российской Федерации" </vt:lpstr>
      <vt:lpstr>Дополнительные общеразвивающие программы в области физической культуры и спорта.  </vt:lpstr>
      <vt:lpstr>Дополнительные образовательные программы спортивной подготовки  </vt:lpstr>
      <vt:lpstr>Приказ Министерства просвещения РФ от 27 июля 2022 г. N 629 “Об утверждении Порядка организации и осуществления образовательной деятельности по дополнительным общеобразовательным программам”  Образовательная деятельность по дополнительным общеобразовательным программам должна быть направлена на: </vt:lpstr>
      <vt:lpstr>Приказ Минтруда России от 22.09.2021 N 652н "Об утверждении профессионального стандарта "Педагог дополнительного образования детей и взрослых"</vt:lpstr>
      <vt:lpstr>Структурные элементы  дополнительной общеобразовательной программы</vt:lpstr>
      <vt:lpstr>Пояснительная записка.</vt:lpstr>
      <vt:lpstr>Нормативно – правовое обеспечение</vt:lpstr>
      <vt:lpstr>Презентация PowerPoint</vt:lpstr>
      <vt:lpstr>Цель и задачи программы.</vt:lpstr>
      <vt:lpstr>Презентация PowerPoint</vt:lpstr>
      <vt:lpstr>Круг понятий, используемых при разработке программ физкультурно-спортивной направленности</vt:lpstr>
      <vt:lpstr>Физическая культура личности. Уровень специальных знаний, ценностных установок, физического совершенства, спортивных двигательных умений и навыков, навыков здорового образа жизни, приобретаемых в результате физического воспитания. </vt:lpstr>
      <vt:lpstr>Физическое воспитание</vt:lpstr>
      <vt:lpstr>Адресат программы</vt:lpstr>
      <vt:lpstr>Объем программы. Режим занятий.</vt:lpstr>
      <vt:lpstr>Формы обучения.</vt:lpstr>
      <vt:lpstr>Отличительные особенности программы и особенности организации образовательного процесса</vt:lpstr>
      <vt:lpstr>Разноуровневость. </vt:lpstr>
      <vt:lpstr>Критерии: наличие уровней освоения образовательных программ, обоснованность распределения содержания программы по уровням.</vt:lpstr>
      <vt:lpstr>Планируемые результаты: что должен знать и уметь ученик по итогам освоения каждого уровня (года реализации программы). Должны чётко соотноситься с задачами программы.</vt:lpstr>
      <vt:lpstr>Презентация PowerPoint</vt:lpstr>
      <vt:lpstr>Учебный  (учебно-тематический) план.</vt:lpstr>
      <vt:lpstr>Содержание программы. </vt:lpstr>
      <vt:lpstr>Приоритеты обновления содержания и технологий по направленностям дополнительного образования детей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Областной конкурс</dc:title>
  <dc:creator>User</dc:creator>
  <cp:lastModifiedBy>Пользователь</cp:lastModifiedBy>
  <cp:revision>124</cp:revision>
  <cp:lastPrinted>2021-09-16T06:44:58Z</cp:lastPrinted>
  <dcterms:created xsi:type="dcterms:W3CDTF">2020-02-18T05:44:28Z</dcterms:created>
  <dcterms:modified xsi:type="dcterms:W3CDTF">2023-10-10T11:17:04Z</dcterms:modified>
</cp:coreProperties>
</file>